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A92867F-2BB2-4E4D-8A57-55F4103F6168}">
  <a:tblStyle styleId="{FA92867F-2BB2-4E4D-8A57-55F4103F6168}" styleName="Table_0">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7AA8872-D8B2-402C-BDDB-6A0C7A8520AA}"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96F2637-EDC1-4582-88B1-2A2E4AFE19A9}" styleName="Table_2">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4.xml"/><Relationship Id="rId22" Type="http://schemas.openxmlformats.org/officeDocument/2006/relationships/font" Target="fonts/PlusJakartaSansMedium-italic.fntdata"/><Relationship Id="rId10" Type="http://schemas.openxmlformats.org/officeDocument/2006/relationships/slide" Target="slides/slide3.xml"/><Relationship Id="rId21" Type="http://schemas.openxmlformats.org/officeDocument/2006/relationships/font" Target="fonts/PlusJakartaSansMedium-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39de1b9a4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39de1b9a4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55168cbb7c_0_5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55168cbb7c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5168cbb7c_0_1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55168cbb7c_0_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55168cbb7c_0_13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55168cbb7c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55168cbb7c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55168cbb7c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Separation of Powers</a:t>
            </a:r>
            <a:endParaRPr sz="1800">
              <a:solidFill>
                <a:srgbClr val="000000"/>
              </a:solidFill>
              <a:latin typeface="Plus Jakarta Sans Medium"/>
              <a:ea typeface="Plus Jakarta Sans Medium"/>
              <a:cs typeface="Plus Jakarta Sans Medium"/>
              <a:sym typeface="Plus Jakarta Sans Medium"/>
            </a:endParaRPr>
          </a:p>
        </p:txBody>
      </p:sp>
      <p:pic>
        <p:nvPicPr>
          <p:cNvPr id="100" name="Google Shape;100;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1" name="Google Shape;101;p25"/>
          <p:cNvGraphicFramePr/>
          <p:nvPr/>
        </p:nvGraphicFramePr>
        <p:xfrm>
          <a:off x="459802" y="1953973"/>
          <a:ext cx="3000000" cy="3000000"/>
        </p:xfrm>
        <a:graphic>
          <a:graphicData uri="http://schemas.openxmlformats.org/drawingml/2006/table">
            <a:tbl>
              <a:tblPr bandCol="1" bandRow="1">
                <a:noFill/>
                <a:tableStyleId>{FA92867F-2BB2-4E4D-8A57-55F4103F6168}</a:tableStyleId>
              </a:tblPr>
              <a:tblGrid>
                <a:gridCol w="1454125"/>
                <a:gridCol w="1593700"/>
                <a:gridCol w="1812150"/>
                <a:gridCol w="1992800"/>
              </a:tblGrid>
              <a:tr h="99425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309500">
                <a:tc>
                  <a:txBody>
                    <a:bodyPr/>
                    <a:lstStyle/>
                    <a:p>
                      <a:pPr indent="0" lvl="0" marL="0" rtl="0" algn="l">
                        <a:spcBef>
                          <a:spcPts val="0"/>
                        </a:spcBef>
                        <a:spcAft>
                          <a:spcPts val="0"/>
                        </a:spcAft>
                        <a:buNone/>
                      </a:pPr>
                      <a:r>
                        <a:rPr lang="en" sz="1100">
                          <a:latin typeface="Inter"/>
                          <a:ea typeface="Inter"/>
                          <a:cs typeface="Inter"/>
                          <a:sym typeface="Inter"/>
                        </a:rPr>
                        <a:t>Why does Montesquieu argue that the powers of government should be separated?</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(Doc A)</a:t>
                      </a:r>
                      <a:endParaRPr sz="11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r>
              <a:tr h="1592850">
                <a:tc>
                  <a:txBody>
                    <a:bodyPr/>
                    <a:lstStyle/>
                    <a:p>
                      <a:pPr indent="0" lvl="0" marL="0" rtl="0" algn="l">
                        <a:spcBef>
                          <a:spcPts val="0"/>
                        </a:spcBef>
                        <a:spcAft>
                          <a:spcPts val="0"/>
                        </a:spcAft>
                        <a:buClr>
                          <a:srgbClr val="000000"/>
                        </a:buClr>
                        <a:buSzPts val="1300"/>
                        <a:buFont typeface="Arial"/>
                        <a:buNone/>
                      </a:pPr>
                      <a:r>
                        <a:rPr lang="en" sz="1100">
                          <a:latin typeface="Inter"/>
                          <a:ea typeface="Inter"/>
                          <a:cs typeface="Inter"/>
                          <a:sym typeface="Inter"/>
                        </a:rPr>
                        <a:t>How does James Madison connect human nature and government in federalist #51?</a:t>
                      </a:r>
                      <a:endParaRPr sz="1100">
                        <a:latin typeface="Inter"/>
                        <a:ea typeface="Inter"/>
                        <a:cs typeface="Inter"/>
                        <a:sym typeface="Inter"/>
                      </a:endParaRPr>
                    </a:p>
                    <a:p>
                      <a:pPr indent="0" lvl="0" marL="0" rtl="0" algn="l">
                        <a:spcBef>
                          <a:spcPts val="0"/>
                        </a:spcBef>
                        <a:spcAft>
                          <a:spcPts val="0"/>
                        </a:spcAft>
                        <a:buClr>
                          <a:srgbClr val="000000"/>
                        </a:buClr>
                        <a:buSzPts val="1300"/>
                        <a:buFont typeface="Arial"/>
                        <a:buNone/>
                      </a:pPr>
                      <a:r>
                        <a:rPr lang="en" sz="1100">
                          <a:solidFill>
                            <a:srgbClr val="000000"/>
                          </a:solidFill>
                          <a:latin typeface="Inter"/>
                          <a:ea typeface="Inter"/>
                          <a:cs typeface="Inter"/>
                          <a:sym typeface="Inter"/>
                        </a:rPr>
                        <a:t>(Doc B)</a:t>
                      </a:r>
                      <a:endParaRPr sz="11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r>
              <a:tr h="1552725">
                <a:tc>
                  <a:txBody>
                    <a:bodyPr/>
                    <a:lstStyle/>
                    <a:p>
                      <a:pPr indent="0" lvl="0" marL="0" rtl="0" algn="l">
                        <a:spcBef>
                          <a:spcPts val="0"/>
                        </a:spcBef>
                        <a:spcAft>
                          <a:spcPts val="0"/>
                        </a:spcAft>
                        <a:buClr>
                          <a:srgbClr val="000000"/>
                        </a:buClr>
                        <a:buSzPts val="1300"/>
                        <a:buFont typeface="Arial"/>
                        <a:buNone/>
                      </a:pPr>
                      <a:r>
                        <a:rPr lang="en" sz="1100">
                          <a:latin typeface="Inter"/>
                          <a:ea typeface="Inter"/>
                          <a:cs typeface="Inter"/>
                          <a:sym typeface="Inter"/>
                        </a:rPr>
                        <a:t>How can we expand on Madison’s and Montesquieu’s arguments? Why else would it be good to separate powers?</a:t>
                      </a:r>
                      <a:endParaRPr sz="11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r>
            </a:tbl>
          </a:graphicData>
        </a:graphic>
      </p:graphicFrame>
      <p:sp>
        <p:nvSpPr>
          <p:cNvPr id="102" name="Google Shape;102;p25"/>
          <p:cNvSpPr txBox="1"/>
          <p:nvPr/>
        </p:nvSpPr>
        <p:spPr>
          <a:xfrm>
            <a:off x="194563" y="878100"/>
            <a:ext cx="7383300" cy="576000"/>
          </a:xfrm>
          <a:prstGeom prst="rect">
            <a:avLst/>
          </a:prstGeom>
          <a:noFill/>
          <a:ln>
            <a:noFill/>
          </a:ln>
        </p:spPr>
        <p:txBody>
          <a:bodyPr anchorCtr="0" anchor="t" bIns="102250" lIns="102250" spcFirstLastPara="1" rIns="102250" wrap="square" tIns="10225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Brainstorm answers to the questions below. Remember to support your claims with clear textual evidence and note the source of the evidence for easy reference during the </a:t>
            </a:r>
            <a:r>
              <a:rPr lang="en" sz="1200">
                <a:solidFill>
                  <a:srgbClr val="000000"/>
                </a:solidFill>
                <a:latin typeface="Inter"/>
                <a:ea typeface="Inter"/>
                <a:cs typeface="Inter"/>
                <a:sym typeface="Inter"/>
              </a:rPr>
              <a:t>seminar</a:t>
            </a:r>
            <a:r>
              <a:rPr lang="en" sz="1200">
                <a:solidFill>
                  <a:srgbClr val="000000"/>
                </a:solidFill>
                <a:latin typeface="Inter"/>
                <a:ea typeface="Inter"/>
                <a:cs typeface="Inter"/>
                <a:sym typeface="Inter"/>
              </a:rPr>
              <a:t>.</a:t>
            </a:r>
            <a:endParaRPr sz="1600">
              <a:latin typeface="Inter"/>
              <a:ea typeface="Inter"/>
              <a:cs typeface="Inter"/>
              <a:sym typeface="Inter"/>
            </a:endParaRPr>
          </a:p>
        </p:txBody>
      </p:sp>
      <p:sp>
        <p:nvSpPr>
          <p:cNvPr id="103" name="Google Shape;103;p25"/>
          <p:cNvSpPr txBox="1"/>
          <p:nvPr/>
        </p:nvSpPr>
        <p:spPr>
          <a:xfrm>
            <a:off x="1273232" y="1481216"/>
            <a:ext cx="5226000" cy="387900"/>
          </a:xfrm>
          <a:prstGeom prst="rect">
            <a:avLst/>
          </a:prstGeom>
          <a:noFill/>
          <a:ln cap="flat" cmpd="sng" w="19050">
            <a:solidFill>
              <a:srgbClr val="CCCCCC"/>
            </a:solidFill>
            <a:prstDash val="solid"/>
            <a:round/>
            <a:headEnd len="sm" w="sm" type="none"/>
            <a:tailEnd len="sm" w="sm" type="none"/>
          </a:ln>
        </p:spPr>
        <p:txBody>
          <a:bodyPr anchorCtr="0" anchor="t" bIns="91425" lIns="109725" spcFirstLastPara="1" rIns="109725" wrap="square" tIns="109725">
            <a:spAutoFit/>
          </a:bodyPr>
          <a:lstStyle/>
          <a:p>
            <a:pPr indent="0" lvl="0" marL="0" rtl="0" algn="ctr">
              <a:spcBef>
                <a:spcPts val="0"/>
              </a:spcBef>
              <a:spcAft>
                <a:spcPts val="0"/>
              </a:spcAft>
              <a:buNone/>
            </a:pPr>
            <a:r>
              <a:rPr lang="en" sz="1200">
                <a:latin typeface="Inter"/>
                <a:ea typeface="Inter"/>
                <a:cs typeface="Inter"/>
                <a:sym typeface="Inter"/>
              </a:rPr>
              <a:t>Group 1 Questions (To Be Completed by </a:t>
            </a:r>
            <a:r>
              <a:rPr b="1" lang="en" sz="1200">
                <a:latin typeface="Inter"/>
                <a:ea typeface="Inter"/>
                <a:cs typeface="Inter"/>
                <a:sym typeface="Inter"/>
              </a:rPr>
              <a:t>All Students</a:t>
            </a:r>
            <a:r>
              <a:rPr lang="en" sz="1200">
                <a:latin typeface="Inter"/>
                <a:ea typeface="Inter"/>
                <a:cs typeface="Inter"/>
                <a:sym typeface="Inter"/>
              </a:rPr>
              <a:t>)</a:t>
            </a:r>
            <a:endParaRPr sz="1200">
              <a:latin typeface="Inter"/>
              <a:ea typeface="Inter"/>
              <a:cs typeface="Inter"/>
              <a:sym typeface="Inter"/>
            </a:endParaRPr>
          </a:p>
        </p:txBody>
      </p:sp>
      <p:graphicFrame>
        <p:nvGraphicFramePr>
          <p:cNvPr id="104" name="Google Shape;104;p25"/>
          <p:cNvGraphicFramePr/>
          <p:nvPr/>
        </p:nvGraphicFramePr>
        <p:xfrm>
          <a:off x="467225" y="7835600"/>
          <a:ext cx="3000000" cy="3000000"/>
        </p:xfrm>
        <a:graphic>
          <a:graphicData uri="http://schemas.openxmlformats.org/drawingml/2006/table">
            <a:tbl>
              <a:tblPr>
                <a:noFill/>
                <a:tableStyleId>{27AA8872-D8B2-402C-BDDB-6A0C7A8520AA}</a:tableStyleId>
              </a:tblPr>
              <a:tblGrid>
                <a:gridCol w="495275"/>
                <a:gridCol w="6342675"/>
              </a:tblGrid>
              <a:tr h="1484075">
                <a:tc>
                  <a:txBody>
                    <a:bodyPr/>
                    <a:lstStyle/>
                    <a:p>
                      <a:pPr indent="0" lvl="0" marL="0" rtl="0" algn="l">
                        <a:spcBef>
                          <a:spcPts val="0"/>
                        </a:spcBef>
                        <a:spcAft>
                          <a:spcPts val="0"/>
                        </a:spcAft>
                        <a:buNone/>
                      </a:pPr>
                      <a:r>
                        <a:t/>
                      </a:r>
                      <a:endParaRPr sz="1000">
                        <a:solidFill>
                          <a:srgbClr val="000000"/>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000000"/>
                          </a:solidFill>
                          <a:latin typeface="Inter"/>
                          <a:ea typeface="Inter"/>
                          <a:cs typeface="Inter"/>
                          <a:sym typeface="Inter"/>
                        </a:rPr>
                        <a:t>Part of historical thinking is having empathy, or understanding the past on its own terms. Thus, in reflecting on the prompt and documents related to </a:t>
                      </a:r>
                      <a:r>
                        <a:rPr lang="en" sz="1000">
                          <a:latin typeface="Inter"/>
                          <a:ea typeface="Inter"/>
                          <a:cs typeface="Inter"/>
                          <a:sym typeface="Inter"/>
                        </a:rPr>
                        <a:t>the concept of Separation of Powers</a:t>
                      </a:r>
                      <a:r>
                        <a:rPr lang="en" sz="1000">
                          <a:solidFill>
                            <a:srgbClr val="000000"/>
                          </a:solidFill>
                          <a:latin typeface="Inter"/>
                          <a:ea typeface="Inter"/>
                          <a:cs typeface="Inter"/>
                          <a:sym typeface="Inter"/>
                        </a:rPr>
                        <a:t>, </a:t>
                      </a:r>
                      <a:r>
                        <a:rPr lang="en" sz="1000">
                          <a:solidFill>
                            <a:srgbClr val="000000"/>
                          </a:solidFill>
                          <a:latin typeface="Inter"/>
                          <a:ea typeface="Inter"/>
                          <a:cs typeface="Inter"/>
                          <a:sym typeface="Inter"/>
                        </a:rPr>
                        <a:t>think about something you analyzed that gave you a glimpse into the past. </a:t>
                      </a:r>
                      <a:r>
                        <a:rPr b="1" lang="en" sz="1000">
                          <a:solidFill>
                            <a:srgbClr val="000000"/>
                          </a:solidFill>
                          <a:latin typeface="Inter"/>
                          <a:ea typeface="Inter"/>
                          <a:cs typeface="Inter"/>
                          <a:sym typeface="Inter"/>
                        </a:rPr>
                        <a:t>Below, transcribe a quote from one of the documents that gave you a better understanding of that historical context, explaining why in your own words.</a:t>
                      </a:r>
                      <a:endParaRPr b="1" sz="1000">
                        <a:solidFill>
                          <a:srgbClr val="000000"/>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105" name="Google Shape;105;p25"/>
          <p:cNvPicPr preferRelativeResize="0"/>
          <p:nvPr/>
        </p:nvPicPr>
        <p:blipFill>
          <a:blip r:embed="rId4">
            <a:alphaModFix/>
          </a:blip>
          <a:stretch>
            <a:fillRect/>
          </a:stretch>
        </p:blipFill>
        <p:spPr>
          <a:xfrm>
            <a:off x="525501" y="7965125"/>
            <a:ext cx="482275" cy="482300"/>
          </a:xfrm>
          <a:prstGeom prst="rect">
            <a:avLst/>
          </a:prstGeom>
          <a:noFill/>
          <a:ln>
            <a:noFill/>
          </a:ln>
        </p:spPr>
      </p:pic>
      <p:pic>
        <p:nvPicPr>
          <p:cNvPr id="106" name="Google Shape;106;p25"/>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107" name="Google Shape;107;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8" name="Google Shape;108;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26"/>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Separation of Powers</a:t>
            </a:r>
            <a:endParaRPr sz="1800">
              <a:solidFill>
                <a:schemeClr val="dk1"/>
              </a:solidFill>
              <a:latin typeface="Plus Jakarta Sans Medium"/>
              <a:ea typeface="Plus Jakarta Sans Medium"/>
              <a:cs typeface="Plus Jakarta Sans Medium"/>
              <a:sym typeface="Plus Jakarta Sans Medium"/>
            </a:endParaRPr>
          </a:p>
        </p:txBody>
      </p:sp>
      <p:sp>
        <p:nvSpPr>
          <p:cNvPr id="117" name="Google Shape;117;p26"/>
          <p:cNvSpPr txBox="1"/>
          <p:nvPr/>
        </p:nvSpPr>
        <p:spPr>
          <a:xfrm>
            <a:off x="1273207" y="1017779"/>
            <a:ext cx="5226000" cy="403200"/>
          </a:xfrm>
          <a:prstGeom prst="rect">
            <a:avLst/>
          </a:prstGeom>
          <a:noFill/>
          <a:ln cap="flat" cmpd="sng" w="19050">
            <a:solidFill>
              <a:srgbClr val="CCCCCC"/>
            </a:solidFill>
            <a:prstDash val="solid"/>
            <a:round/>
            <a:headEnd len="sm" w="sm" type="none"/>
            <a:tailEnd len="sm" w="sm" type="none"/>
          </a:ln>
        </p:spPr>
        <p:txBody>
          <a:bodyPr anchorCtr="0" anchor="t" bIns="109725" lIns="109725" spcFirstLastPara="1" rIns="109725" wrap="square" tIns="91425">
            <a:spAutoFit/>
          </a:bodyPr>
          <a:lstStyle/>
          <a:p>
            <a:pPr indent="0" lvl="0" marL="0" rtl="0" algn="ctr">
              <a:spcBef>
                <a:spcPts val="0"/>
              </a:spcBef>
              <a:spcAft>
                <a:spcPts val="0"/>
              </a:spcAft>
              <a:buNone/>
            </a:pPr>
            <a:r>
              <a:rPr lang="en" sz="1300">
                <a:latin typeface="Inter"/>
                <a:ea typeface="Inter"/>
                <a:cs typeface="Inter"/>
                <a:sym typeface="Inter"/>
              </a:rPr>
              <a:t>Group 2 Questions (To Be Completed by </a:t>
            </a:r>
            <a:r>
              <a:rPr b="1" lang="en" sz="1300">
                <a:latin typeface="Inter"/>
                <a:ea typeface="Inter"/>
                <a:cs typeface="Inter"/>
                <a:sym typeface="Inter"/>
              </a:rPr>
              <a:t>All Students</a:t>
            </a:r>
            <a:r>
              <a:rPr lang="en" sz="1300">
                <a:latin typeface="Inter"/>
                <a:ea typeface="Inter"/>
                <a:cs typeface="Inter"/>
                <a:sym typeface="Inter"/>
              </a:rPr>
              <a:t>)</a:t>
            </a:r>
            <a:endParaRPr sz="1300">
              <a:latin typeface="Inter"/>
              <a:ea typeface="Inter"/>
              <a:cs typeface="Inter"/>
              <a:sym typeface="Inter"/>
            </a:endParaRPr>
          </a:p>
        </p:txBody>
      </p:sp>
      <p:graphicFrame>
        <p:nvGraphicFramePr>
          <p:cNvPr id="118" name="Google Shape;118;p26"/>
          <p:cNvGraphicFramePr/>
          <p:nvPr/>
        </p:nvGraphicFramePr>
        <p:xfrm>
          <a:off x="467277" y="1560660"/>
          <a:ext cx="3000000" cy="3000000"/>
        </p:xfrm>
        <a:graphic>
          <a:graphicData uri="http://schemas.openxmlformats.org/drawingml/2006/table">
            <a:tbl>
              <a:tblPr bandCol="1" bandRow="1">
                <a:noFill/>
                <a:tableStyleId>{FA92867F-2BB2-4E4D-8A57-55F4103F6168}</a:tableStyleId>
              </a:tblPr>
              <a:tblGrid>
                <a:gridCol w="1500275"/>
                <a:gridCol w="1528150"/>
                <a:gridCol w="1770575"/>
                <a:gridCol w="2038950"/>
              </a:tblGrid>
              <a:tr h="102980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614925">
                <a:tc>
                  <a:txBody>
                    <a:bodyPr/>
                    <a:lstStyle/>
                    <a:p>
                      <a:pPr indent="0" lvl="0" marL="0" rtl="0" algn="l">
                        <a:spcBef>
                          <a:spcPts val="0"/>
                        </a:spcBef>
                        <a:spcAft>
                          <a:spcPts val="0"/>
                        </a:spcAft>
                        <a:buNone/>
                      </a:pPr>
                      <a:r>
                        <a:rPr lang="en" sz="1100">
                          <a:latin typeface="Inter"/>
                          <a:ea typeface="Inter"/>
                          <a:cs typeface="Inter"/>
                          <a:sym typeface="Inter"/>
                        </a:rPr>
                        <a:t>Based on the Constitution, how should the three branches of government relate to each other? </a:t>
                      </a:r>
                      <a:r>
                        <a:rPr lang="en" sz="1100">
                          <a:latin typeface="Inter"/>
                          <a:ea typeface="Inter"/>
                          <a:cs typeface="Inter"/>
                          <a:sym typeface="Inter"/>
                        </a:rPr>
                        <a:t>(Doc C)</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r>
              <a:tr h="1289850">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Based on the table, which branch of government do you think has the most power? Explain. </a:t>
                      </a:r>
                      <a:r>
                        <a:rPr lang="en" sz="1100">
                          <a:solidFill>
                            <a:srgbClr val="000000"/>
                          </a:solidFill>
                          <a:latin typeface="Inter"/>
                          <a:ea typeface="Inter"/>
                          <a:cs typeface="Inter"/>
                          <a:sym typeface="Inter"/>
                        </a:rPr>
                        <a:t>Doc D</a:t>
                      </a:r>
                      <a:r>
                        <a:rPr lang="en" sz="1100">
                          <a:latin typeface="Inter"/>
                          <a:ea typeface="Inter"/>
                          <a:cs typeface="Inter"/>
                          <a:sym typeface="Inter"/>
                        </a:rPr>
                        <a:t>?</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tc>
              </a:tr>
              <a:tr h="1419875">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Do you see any inconsistencies with how the branches of government are set up and how they are working today?</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tc>
              </a:tr>
            </a:tbl>
          </a:graphicData>
        </a:graphic>
      </p:graphicFrame>
      <p:graphicFrame>
        <p:nvGraphicFramePr>
          <p:cNvPr id="119" name="Google Shape;119;p26"/>
          <p:cNvGraphicFramePr/>
          <p:nvPr/>
        </p:nvGraphicFramePr>
        <p:xfrm>
          <a:off x="466350" y="7190925"/>
          <a:ext cx="3000000" cy="3000000"/>
        </p:xfrm>
        <a:graphic>
          <a:graphicData uri="http://schemas.openxmlformats.org/drawingml/2006/table">
            <a:tbl>
              <a:tblPr>
                <a:noFill/>
                <a:tableStyleId>{27AA8872-D8B2-402C-BDDB-6A0C7A8520AA}</a:tableStyleId>
              </a:tblPr>
              <a:tblGrid>
                <a:gridCol w="513050"/>
                <a:gridCol w="6324900"/>
              </a:tblGrid>
              <a:tr h="1911875">
                <a:tc>
                  <a:txBody>
                    <a:bodyPr/>
                    <a:lstStyle/>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founders’ use of separation of powers show a change from earlier systems of government while continuing certain political traditions?</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a:t>
                      </a:r>
                      <a:r>
                        <a:rPr b="1" lang="en" sz="1200">
                          <a:solidFill>
                            <a:srgbClr val="000000"/>
                          </a:solidFill>
                          <a:latin typeface="Inter"/>
                          <a:ea typeface="Inter"/>
                          <a:cs typeface="Inter"/>
                          <a:sym typeface="Inter"/>
                        </a:rPr>
                        <a:t>Both groups</a:t>
                      </a:r>
                      <a:r>
                        <a:rPr lang="en" sz="1200">
                          <a:solidFill>
                            <a:srgbClr val="000000"/>
                          </a:solidFill>
                          <a:latin typeface="Inter"/>
                          <a:ea typeface="Inter"/>
                          <a:cs typeface="Inter"/>
                          <a:sym typeface="Inter"/>
                        </a:rPr>
                        <a:t> will answer this question during the seminar).</a:t>
                      </a:r>
                      <a:endParaRPr sz="1200"/>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120" name="Google Shape;120;p26"/>
          <p:cNvPicPr preferRelativeResize="0"/>
          <p:nvPr/>
        </p:nvPicPr>
        <p:blipFill>
          <a:blip r:embed="rId4">
            <a:alphaModFix/>
          </a:blip>
          <a:stretch>
            <a:fillRect/>
          </a:stretch>
        </p:blipFill>
        <p:spPr>
          <a:xfrm>
            <a:off x="510900" y="7190925"/>
            <a:ext cx="508550" cy="508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27"/>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126" name="Google Shape;126;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7" name="Google Shape;12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8" name="Google Shape;12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9" name="Google Shape;129;p27"/>
          <p:cNvGraphicFramePr/>
          <p:nvPr/>
        </p:nvGraphicFramePr>
        <p:xfrm>
          <a:off x="434400" y="671175"/>
          <a:ext cx="3000000" cy="3000000"/>
        </p:xfrm>
        <a:graphic>
          <a:graphicData uri="http://schemas.openxmlformats.org/drawingml/2006/table">
            <a:tbl>
              <a:tblPr>
                <a:noFill/>
                <a:tableStyleId>{296F2637-EDC1-4582-88B1-2A2E4AFE19A9}</a:tableStyleId>
              </a:tblPr>
              <a:tblGrid>
                <a:gridCol w="3429000"/>
                <a:gridCol w="3429000"/>
              </a:tblGrid>
              <a:tr h="3917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Charles de Montesquieu, </a:t>
                      </a:r>
                      <a:r>
                        <a:rPr i="1" lang="en" sz="1200">
                          <a:solidFill>
                            <a:schemeClr val="dk1"/>
                          </a:solidFill>
                          <a:latin typeface="Halant"/>
                          <a:ea typeface="Halant"/>
                          <a:cs typeface="Halant"/>
                          <a:sym typeface="Halant"/>
                        </a:rPr>
                        <a:t>The Spirit of the Laws</a:t>
                      </a:r>
                      <a:r>
                        <a:rPr lang="en" sz="1200">
                          <a:solidFill>
                            <a:schemeClr val="dk1"/>
                          </a:solidFill>
                          <a:latin typeface="Halant"/>
                          <a:ea typeface="Halant"/>
                          <a:cs typeface="Halant"/>
                          <a:sym typeface="Halant"/>
                        </a:rPr>
                        <a:t>, 1748.</a:t>
                      </a:r>
                      <a:endParaRPr sz="10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7902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every government there are three sorts of power; the legislative; the executive, in respect to things dependent on the law of nations; and the executive, in regard to things that depend on the civil law.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virtue of the first, the prince or magistrate enacts temporary or perpetual laws, and amends... those that have been already enacted. By the second, he makes peace or war, sends or receives embassies; establishes the public security, and provides against invasions. By the third, he punishes criminals, or determines the disputes that arise between individuals. The latter we shall call the judiciary power, and the other simply the executive power of the state.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the legislative and executive powers are united in the same person, or in the same body of magistrates, there can be no liberty; because apprehensions may arise, lest the same monarch or senate should enact tyrannical laws, to execute them in a tyrannical manner.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Again, there is no liberty, if the power of judging be not separated from the legislative and executive powers. Were it joined with the legislative, the life and liberty of the subject would be exposed to arbitrary control, for the judge would then be the legislator. Were it joined to the executive power, the judge might behave with all the violence of an oppressor. </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sp>
        <p:nvSpPr>
          <p:cNvPr id="130" name="Google Shape;130;p27"/>
          <p:cNvSpPr txBox="1"/>
          <p:nvPr/>
        </p:nvSpPr>
        <p:spPr>
          <a:xfrm>
            <a:off x="0" y="487680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2400">
                <a:solidFill>
                  <a:srgbClr val="000000"/>
                </a:solidFill>
                <a:latin typeface="Halant"/>
                <a:ea typeface="Halant"/>
                <a:cs typeface="Halant"/>
                <a:sym typeface="Halant"/>
              </a:rPr>
              <a:t>Document B</a:t>
            </a:r>
            <a:endParaRPr sz="1900">
              <a:latin typeface="Halant"/>
              <a:ea typeface="Halant"/>
              <a:cs typeface="Halant"/>
              <a:sym typeface="Halant"/>
            </a:endParaRPr>
          </a:p>
        </p:txBody>
      </p:sp>
      <p:graphicFrame>
        <p:nvGraphicFramePr>
          <p:cNvPr id="131" name="Google Shape;131;p27"/>
          <p:cNvGraphicFramePr/>
          <p:nvPr/>
        </p:nvGraphicFramePr>
        <p:xfrm>
          <a:off x="417600" y="5478713"/>
          <a:ext cx="3000000" cy="3000000"/>
        </p:xfrm>
        <a:graphic>
          <a:graphicData uri="http://schemas.openxmlformats.org/drawingml/2006/table">
            <a:tbl>
              <a:tblPr>
                <a:noFill/>
                <a:tableStyleId>{296F2637-EDC1-4582-88B1-2A2E4AFE19A9}</a:tableStyleId>
              </a:tblPr>
              <a:tblGrid>
                <a:gridCol w="2824825"/>
                <a:gridCol w="4112375"/>
              </a:tblGrid>
              <a:tr h="163550">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James Madison, Federalist No. 51: "The Structure of the Government Must Furnish the Proper Checks and Balances Between the Different Departments." 1788.</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387725">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In order to lay a due foundation for that separate and distinct exercise of the different powers of government, which to a certain extent is admitted on all hands to be essential to the preservation of liberty, it is evident that each department should have a will of its own… Were this principle rigorously adhered to, it would require that all the appointments for the supreme executive, legislative, and judiciary magistracies should be drawn from the same fountain of authority, the people, through channels having no communication whatever with one another.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But the great security against a gradual concentration of the several powers in the same department, consists in giving to those who administer each department the necessary constitutional means and personal motives to resist encroachments of the others… Ambition must be made to counteract ambition… It may be a reflection on human nature, that such devices should be necessary to control the abuses of government. But what is government itself, but the greatest of all reflections on human nature? If men were angels, no government would be necessary. If angels were to govern men, neither external nor internal controls on government would be necessary. In framing a government which is to be administered by men over men, the great difficulty lies in this: you must first enable the government to control the governed; and in the next place oblige it to control itself.</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28"/>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pic>
        <p:nvPicPr>
          <p:cNvPr id="137" name="Google Shape;13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8" name="Google Shape;138;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9" name="Google Shape;13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0" name="Google Shape;140;p28"/>
          <p:cNvSpPr txBox="1"/>
          <p:nvPr/>
        </p:nvSpPr>
        <p:spPr>
          <a:xfrm>
            <a:off x="0" y="441960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2400">
                <a:solidFill>
                  <a:srgbClr val="000000"/>
                </a:solidFill>
                <a:latin typeface="Halant"/>
                <a:ea typeface="Halant"/>
                <a:cs typeface="Halant"/>
                <a:sym typeface="Halant"/>
              </a:rPr>
              <a:t>Document </a:t>
            </a:r>
            <a:r>
              <a:rPr lang="en" sz="2400">
                <a:latin typeface="Halant"/>
                <a:ea typeface="Halant"/>
                <a:cs typeface="Halant"/>
                <a:sym typeface="Halant"/>
              </a:rPr>
              <a:t>D</a:t>
            </a:r>
            <a:endParaRPr sz="1900">
              <a:latin typeface="Halant"/>
              <a:ea typeface="Halant"/>
              <a:cs typeface="Halant"/>
              <a:sym typeface="Halant"/>
            </a:endParaRPr>
          </a:p>
        </p:txBody>
      </p:sp>
      <p:graphicFrame>
        <p:nvGraphicFramePr>
          <p:cNvPr id="141" name="Google Shape;141;p28"/>
          <p:cNvGraphicFramePr/>
          <p:nvPr/>
        </p:nvGraphicFramePr>
        <p:xfrm>
          <a:off x="419850" y="594450"/>
          <a:ext cx="3000000" cy="3000000"/>
        </p:xfrm>
        <a:graphic>
          <a:graphicData uri="http://schemas.openxmlformats.org/drawingml/2006/table">
            <a:tbl>
              <a:tblPr>
                <a:noFill/>
                <a:tableStyleId>{296F2637-EDC1-4582-88B1-2A2E4AFE19A9}</a:tableStyleId>
              </a:tblPr>
              <a:tblGrid>
                <a:gridCol w="3822700"/>
                <a:gridCol w="3111500"/>
              </a:tblGrid>
              <a:tr h="372300">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The U.S. Constitution, Articles I, II, III, 1787.</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64575">
                <a:tc gridSpan="2">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Article I, Section 1 and 7</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All legislative powers herein granted shall be vested in a Congress of the United States, which shall consist of a Senate and House of Representatives… Every bill which shall have passed the House of Representatives and the Senate, shall, before it become a law, be presented to the President of the United States; if he approve he shall sign it, but if not he shall return it, with his objections to that House in which it shall have originated, who shall… proceed to reconsider it.</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Article II, Sections 1 and 3</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 executive power shall be vested in a President of the United States of America… he shall take care that the laws be faithfully executed…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Article III, Section 1 and 2</a:t>
                      </a:r>
                      <a:endParaRPr b="1"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The judicial power of the United States, shall be vested in one Supreme Court, and in such inferior courts as the Congress may from time to time ordain and establish… The judicial power shall extend to all cases, in law and equity, arising under this Constitution, the laws of the United States, and treaties made, or which shall be made, under their authority.</a:t>
                      </a:r>
                      <a:endParaRPr sz="120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c hMerge="1"/>
              </a:tr>
            </a:tbl>
          </a:graphicData>
        </a:graphic>
      </p:graphicFrame>
      <p:graphicFrame>
        <p:nvGraphicFramePr>
          <p:cNvPr id="142" name="Google Shape;142;p28"/>
          <p:cNvGraphicFramePr/>
          <p:nvPr/>
        </p:nvGraphicFramePr>
        <p:xfrm>
          <a:off x="419100" y="4997100"/>
          <a:ext cx="3000000" cy="3000000"/>
        </p:xfrm>
        <a:graphic>
          <a:graphicData uri="http://schemas.openxmlformats.org/drawingml/2006/table">
            <a:tbl>
              <a:tblPr>
                <a:noFill/>
                <a:tableStyleId>{296F2637-EDC1-4582-88B1-2A2E4AFE19A9}</a:tableStyleId>
              </a:tblPr>
              <a:tblGrid>
                <a:gridCol w="6934200"/>
              </a:tblGrid>
              <a:tr h="137625">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Table on the Powers of Each Branch of Government.</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graphicFrame>
        <p:nvGraphicFramePr>
          <p:cNvPr id="143" name="Google Shape;143;p28"/>
          <p:cNvGraphicFramePr/>
          <p:nvPr/>
        </p:nvGraphicFramePr>
        <p:xfrm>
          <a:off x="419150" y="5549925"/>
          <a:ext cx="3000000" cy="3000000"/>
        </p:xfrm>
        <a:graphic>
          <a:graphicData uri="http://schemas.openxmlformats.org/drawingml/2006/table">
            <a:tbl>
              <a:tblPr>
                <a:noFill/>
                <a:tableStyleId>{27AA8872-D8B2-402C-BDDB-6A0C7A8520AA}</a:tableStyleId>
              </a:tblPr>
              <a:tblGrid>
                <a:gridCol w="2311400"/>
                <a:gridCol w="2311400"/>
                <a:gridCol w="2311400"/>
              </a:tblGrid>
              <a:tr h="471075">
                <a:tc>
                  <a:txBody>
                    <a:bodyPr/>
                    <a:lstStyle/>
                    <a:p>
                      <a:pPr indent="0" lvl="0" marL="0" rtl="0" algn="ctr">
                        <a:spcBef>
                          <a:spcPts val="0"/>
                        </a:spcBef>
                        <a:spcAft>
                          <a:spcPts val="0"/>
                        </a:spcAft>
                        <a:buNone/>
                      </a:pPr>
                      <a:r>
                        <a:rPr b="1" lang="en" sz="1200">
                          <a:latin typeface="Inter"/>
                          <a:ea typeface="Inter"/>
                          <a:cs typeface="Inter"/>
                          <a:sym typeface="Inter"/>
                        </a:rPr>
                        <a:t>Legislative Branch</a:t>
                      </a:r>
                      <a:endParaRPr sz="1000">
                        <a:latin typeface="Inter"/>
                        <a:ea typeface="Inter"/>
                        <a:cs typeface="Inter"/>
                        <a:sym typeface="Inter"/>
                      </a:endParaRPr>
                    </a:p>
                  </a:txBody>
                  <a:tcPr marT="109725" marB="109725" marR="109725" marL="109725">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Executive Branch</a:t>
                      </a:r>
                      <a:endParaRPr sz="1000">
                        <a:latin typeface="Inter"/>
                        <a:ea typeface="Inter"/>
                        <a:cs typeface="Inter"/>
                        <a:sym typeface="Inter"/>
                      </a:endParaRPr>
                    </a:p>
                  </a:txBody>
                  <a:tcPr marT="109725" marB="109725" marR="109725" marL="109725">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Judicial Branch</a:t>
                      </a:r>
                      <a:endParaRPr sz="1000">
                        <a:latin typeface="Inter"/>
                        <a:ea typeface="Inter"/>
                        <a:cs typeface="Inter"/>
                        <a:sym typeface="Inter"/>
                      </a:endParaRPr>
                    </a:p>
                  </a:txBody>
                  <a:tcPr marT="109725" marB="109725" marR="109725" marL="109725">
                    <a:lnB cap="flat" cmpd="sng" w="12700">
                      <a:solidFill>
                        <a:srgbClr val="9E9E9E"/>
                      </a:solidFill>
                      <a:prstDash val="solid"/>
                      <a:round/>
                      <a:headEnd len="sm" w="sm" type="none"/>
                      <a:tailEnd len="sm" w="sm" type="none"/>
                    </a:lnB>
                  </a:tcPr>
                </a:tc>
              </a:tr>
              <a:tr h="114725">
                <a:tc>
                  <a:txBody>
                    <a:bodyPr/>
                    <a:lstStyle/>
                    <a:p>
                      <a:pPr indent="0" lvl="0" marL="0" rtl="0" algn="l">
                        <a:spcBef>
                          <a:spcPts val="0"/>
                        </a:spcBef>
                        <a:spcAft>
                          <a:spcPts val="0"/>
                        </a:spcAft>
                        <a:buNone/>
                      </a:pPr>
                      <a:r>
                        <a:rPr lang="en" sz="1200">
                          <a:latin typeface="Inter"/>
                          <a:ea typeface="Inter"/>
                          <a:cs typeface="Inter"/>
                          <a:sym typeface="Inter"/>
                        </a:rPr>
                        <a:t>Creates and pass laws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Signs bills into law</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a:txBody>
                    <a:bodyPr/>
                    <a:lstStyle/>
                    <a:p>
                      <a:pPr indent="0" lvl="0" marL="0" rtl="0" algn="l">
                        <a:spcBef>
                          <a:spcPts val="0"/>
                        </a:spcBef>
                        <a:spcAft>
                          <a:spcPts val="0"/>
                        </a:spcAft>
                        <a:buNone/>
                      </a:pPr>
                      <a:r>
                        <a:rPr lang="en" sz="1200">
                          <a:latin typeface="Inter"/>
                          <a:ea typeface="Inter"/>
                          <a:cs typeface="Inter"/>
                          <a:sym typeface="Inter"/>
                        </a:rPr>
                        <a:t>Decides the constitutionality of laws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14725">
                <a:tc>
                  <a:txBody>
                    <a:bodyPr/>
                    <a:lstStyle/>
                    <a:p>
                      <a:pPr indent="0" lvl="0" marL="0" rtl="0" algn="l">
                        <a:spcBef>
                          <a:spcPts val="0"/>
                        </a:spcBef>
                        <a:spcAft>
                          <a:spcPts val="0"/>
                        </a:spcAft>
                        <a:buNone/>
                      </a:pPr>
                      <a:r>
                        <a:rPr lang="en" sz="1200">
                          <a:latin typeface="Inter"/>
                          <a:ea typeface="Inter"/>
                          <a:cs typeface="Inter"/>
                          <a:sym typeface="Inter"/>
                        </a:rPr>
                        <a:t>Coins money</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Vetoes legislation</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vMerge="1"/>
              </a:tr>
              <a:tr h="114725">
                <a:tc>
                  <a:txBody>
                    <a:bodyPr/>
                    <a:lstStyle/>
                    <a:p>
                      <a:pPr indent="0" lvl="0" marL="0" rtl="0" algn="l">
                        <a:spcBef>
                          <a:spcPts val="0"/>
                        </a:spcBef>
                        <a:spcAft>
                          <a:spcPts val="0"/>
                        </a:spcAft>
                        <a:buNone/>
                      </a:pPr>
                      <a:r>
                        <a:rPr lang="en" sz="1200">
                          <a:latin typeface="Inter"/>
                          <a:ea typeface="Inter"/>
                          <a:cs typeface="Inter"/>
                          <a:sym typeface="Inter"/>
                        </a:rPr>
                        <a:t>Declares war</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a:txBody>
                    <a:bodyPr/>
                    <a:lstStyle/>
                    <a:p>
                      <a:pPr indent="0" lvl="0" marL="0" rtl="0" algn="l">
                        <a:spcBef>
                          <a:spcPts val="0"/>
                        </a:spcBef>
                        <a:spcAft>
                          <a:spcPts val="0"/>
                        </a:spcAft>
                        <a:buNone/>
                      </a:pPr>
                      <a:r>
                        <a:rPr lang="en" sz="1200">
                          <a:latin typeface="Inter"/>
                          <a:ea typeface="Inter"/>
                          <a:cs typeface="Inter"/>
                          <a:sym typeface="Inter"/>
                        </a:rPr>
                        <a:t>Nominates Supreme Court justices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a:txBody>
                    <a:bodyPr/>
                    <a:lstStyle/>
                    <a:p>
                      <a:pPr indent="0" lvl="0" marL="0" rtl="0" algn="l">
                        <a:spcBef>
                          <a:spcPts val="0"/>
                        </a:spcBef>
                        <a:spcAft>
                          <a:spcPts val="0"/>
                        </a:spcAft>
                        <a:buNone/>
                      </a:pPr>
                      <a:r>
                        <a:rPr lang="en" sz="1200">
                          <a:latin typeface="Inter"/>
                          <a:ea typeface="Inter"/>
                          <a:cs typeface="Inter"/>
                          <a:sym typeface="Inter"/>
                        </a:rPr>
                        <a:t>Decides legal cases between the states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14725">
                <a:tc>
                  <a:txBody>
                    <a:bodyPr/>
                    <a:lstStyle/>
                    <a:p>
                      <a:pPr indent="0" lvl="0" marL="0" rtl="0" algn="l">
                        <a:spcBef>
                          <a:spcPts val="0"/>
                        </a:spcBef>
                        <a:spcAft>
                          <a:spcPts val="0"/>
                        </a:spcAft>
                        <a:buNone/>
                      </a:pPr>
                      <a:r>
                        <a:rPr lang="en" sz="1200">
                          <a:latin typeface="Inter"/>
                          <a:ea typeface="Inter"/>
                          <a:cs typeface="Inter"/>
                          <a:sym typeface="Inter"/>
                        </a:rPr>
                        <a:t>Ratifies treaties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vMerge="1"/>
                <a:tc vMerge="1"/>
              </a:tr>
              <a:tr h="166875">
                <a:tc>
                  <a:txBody>
                    <a:bodyPr/>
                    <a:lstStyle/>
                    <a:p>
                      <a:pPr indent="0" lvl="0" marL="0" rtl="0" algn="l">
                        <a:spcBef>
                          <a:spcPts val="0"/>
                        </a:spcBef>
                        <a:spcAft>
                          <a:spcPts val="0"/>
                        </a:spcAft>
                        <a:buNone/>
                      </a:pPr>
                      <a:r>
                        <a:rPr lang="en" sz="1200">
                          <a:latin typeface="Inter"/>
                          <a:ea typeface="Inter"/>
                          <a:cs typeface="Inter"/>
                          <a:sym typeface="Inter"/>
                        </a:rPr>
                        <a:t>Levies taxes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Commander-in-chief of military</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a:txBody>
                    <a:bodyPr/>
                    <a:lstStyle/>
                    <a:p>
                      <a:pPr indent="0" lvl="0" marL="0" rtl="0" algn="l">
                        <a:spcBef>
                          <a:spcPts val="0"/>
                        </a:spcBef>
                        <a:spcAft>
                          <a:spcPts val="0"/>
                        </a:spcAft>
                        <a:buNone/>
                      </a:pPr>
                      <a:r>
                        <a:rPr lang="en" sz="1200">
                          <a:latin typeface="Inter"/>
                          <a:ea typeface="Inter"/>
                          <a:cs typeface="Inter"/>
                          <a:sym typeface="Inter"/>
                        </a:rPr>
                        <a:t>Can declare presidential actions unconstitutional</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14725">
                <a:tc>
                  <a:txBody>
                    <a:bodyPr/>
                    <a:lstStyle/>
                    <a:p>
                      <a:pPr indent="0" lvl="0" marL="0" rtl="0" algn="l">
                        <a:spcBef>
                          <a:spcPts val="0"/>
                        </a:spcBef>
                        <a:spcAft>
                          <a:spcPts val="0"/>
                        </a:spcAft>
                        <a:buNone/>
                      </a:pPr>
                      <a:r>
                        <a:rPr lang="en" sz="1200">
                          <a:latin typeface="Inter"/>
                          <a:ea typeface="Inter"/>
                          <a:cs typeface="Inter"/>
                          <a:sym typeface="Inter"/>
                        </a:rPr>
                        <a:t>Regulates commerce</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Makes foreign treaties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vMerge="1"/>
              </a:tr>
              <a:tr h="166875">
                <a:tc>
                  <a:txBody>
                    <a:bodyPr/>
                    <a:lstStyle/>
                    <a:p>
                      <a:pPr indent="0" lvl="0" marL="0" rtl="0" algn="l">
                        <a:spcBef>
                          <a:spcPts val="0"/>
                        </a:spcBef>
                        <a:spcAft>
                          <a:spcPts val="0"/>
                        </a:spcAft>
                        <a:buNone/>
                      </a:pPr>
                      <a:r>
                        <a:rPr lang="en" sz="1200">
                          <a:latin typeface="Inter"/>
                          <a:ea typeface="Inter"/>
                          <a:cs typeface="Inter"/>
                          <a:sym typeface="Inter"/>
                        </a:rPr>
                        <a:t>Can impeach the president</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Appoints ambassadors and department heads</a:t>
                      </a:r>
                      <a:endParaRPr sz="1200">
                        <a:latin typeface="Inter"/>
                        <a:ea typeface="Inter"/>
                        <a:cs typeface="Inter"/>
                        <a:sym typeface="Inter"/>
                      </a:endParaRPr>
                    </a:p>
                  </a:txBody>
                  <a:tcPr marT="109725" marB="109725" marR="109725" marL="109725">
                    <a:lnL cap="flat" cmpd="sng" w="12700">
                      <a:solidFill>
                        <a:srgbClr val="B7B7B7"/>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7" name="Shape 147"/>
        <p:cNvGrpSpPr/>
        <p:nvPr/>
      </p:nvGrpSpPr>
      <p:grpSpPr>
        <a:xfrm>
          <a:off x="0" y="0"/>
          <a:ext cx="0" cy="0"/>
          <a:chOff x="0" y="0"/>
          <a:chExt cx="0" cy="0"/>
        </a:xfrm>
      </p:grpSpPr>
      <p:sp>
        <p:nvSpPr>
          <p:cNvPr id="148" name="Google Shape;148;p29"/>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Separation of Powers (Exemplar)</a:t>
            </a:r>
            <a:endParaRPr sz="1800">
              <a:solidFill>
                <a:srgbClr val="000000"/>
              </a:solidFill>
              <a:latin typeface="Plus Jakarta Sans Medium"/>
              <a:ea typeface="Plus Jakarta Sans Medium"/>
              <a:cs typeface="Plus Jakarta Sans Medium"/>
              <a:sym typeface="Plus Jakarta Sans Medium"/>
            </a:endParaRPr>
          </a:p>
        </p:txBody>
      </p:sp>
      <p:pic>
        <p:nvPicPr>
          <p:cNvPr id="149" name="Google Shape;149;p2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50" name="Google Shape;150;p29"/>
          <p:cNvGraphicFramePr/>
          <p:nvPr/>
        </p:nvGraphicFramePr>
        <p:xfrm>
          <a:off x="459802" y="1953973"/>
          <a:ext cx="3000000" cy="3000000"/>
        </p:xfrm>
        <a:graphic>
          <a:graphicData uri="http://schemas.openxmlformats.org/drawingml/2006/table">
            <a:tbl>
              <a:tblPr bandCol="1" bandRow="1">
                <a:noFill/>
                <a:tableStyleId>{FA92867F-2BB2-4E4D-8A57-55F4103F6168}</a:tableStyleId>
              </a:tblPr>
              <a:tblGrid>
                <a:gridCol w="1454125"/>
                <a:gridCol w="1593700"/>
                <a:gridCol w="1812150"/>
                <a:gridCol w="1992800"/>
              </a:tblGrid>
              <a:tr h="99425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309500">
                <a:tc>
                  <a:txBody>
                    <a:bodyPr/>
                    <a:lstStyle/>
                    <a:p>
                      <a:pPr indent="0" lvl="0" marL="0" rtl="0" algn="l">
                        <a:spcBef>
                          <a:spcPts val="0"/>
                        </a:spcBef>
                        <a:spcAft>
                          <a:spcPts val="0"/>
                        </a:spcAft>
                        <a:buNone/>
                      </a:pPr>
                      <a:r>
                        <a:rPr lang="en" sz="1000">
                          <a:latin typeface="Inter"/>
                          <a:ea typeface="Inter"/>
                          <a:cs typeface="Inter"/>
                          <a:sym typeface="Inter"/>
                        </a:rPr>
                        <a:t>Why does Montesquieu argue that the powers of government should be separated?</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(Doc A)</a:t>
                      </a:r>
                      <a:endParaRPr sz="10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Montesquieu argues that separating powers is necessary to protect liberty.</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He writes, “There is no liberty, if the power of judging be not separated from the legislative and executive powers.”</a:t>
                      </a:r>
                      <a:endParaRPr b="1" sz="1000">
                        <a:solidFill>
                          <a:schemeClr val="accent1"/>
                        </a:solidFill>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lnSpc>
                          <a:spcPct val="115000"/>
                        </a:lnSpc>
                        <a:spcBef>
                          <a:spcPts val="1200"/>
                        </a:spcBef>
                        <a:spcAft>
                          <a:spcPts val="1200"/>
                        </a:spcAft>
                        <a:buNone/>
                      </a:pPr>
                      <a:r>
                        <a:rPr b="1" lang="en" sz="1000">
                          <a:solidFill>
                            <a:schemeClr val="accent1"/>
                          </a:solidFill>
                          <a:latin typeface="Inter"/>
                          <a:ea typeface="Inter"/>
                          <a:cs typeface="Inter"/>
                          <a:sym typeface="Inter"/>
                        </a:rPr>
                        <a:t>Others may believe that too much separation could slow down decision-making and make government inefficient.</a:t>
                      </a:r>
                      <a:endParaRPr b="1" sz="1000">
                        <a:solidFill>
                          <a:schemeClr val="accent1"/>
                        </a:solidFill>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r>
              <a:tr h="1592850">
                <a:tc>
                  <a:txBody>
                    <a:bodyPr/>
                    <a:lstStyle/>
                    <a:p>
                      <a:pPr indent="0" lvl="0" marL="0" rtl="0" algn="l">
                        <a:spcBef>
                          <a:spcPts val="0"/>
                        </a:spcBef>
                        <a:spcAft>
                          <a:spcPts val="0"/>
                        </a:spcAft>
                        <a:buClr>
                          <a:srgbClr val="000000"/>
                        </a:buClr>
                        <a:buSzPts val="1300"/>
                        <a:buFont typeface="Arial"/>
                        <a:buNone/>
                      </a:pPr>
                      <a:r>
                        <a:rPr lang="en" sz="1000">
                          <a:latin typeface="Inter"/>
                          <a:ea typeface="Inter"/>
                          <a:cs typeface="Inter"/>
                          <a:sym typeface="Inter"/>
                        </a:rPr>
                        <a:t>How does James Madison connect human nature and government in federalist #51?</a:t>
                      </a:r>
                      <a:endParaRPr sz="1000">
                        <a:latin typeface="Inter"/>
                        <a:ea typeface="Inter"/>
                        <a:cs typeface="Inter"/>
                        <a:sym typeface="Inter"/>
                      </a:endParaRPr>
                    </a:p>
                    <a:p>
                      <a:pPr indent="0" lvl="0" marL="0" rtl="0" algn="l">
                        <a:spcBef>
                          <a:spcPts val="0"/>
                        </a:spcBef>
                        <a:spcAft>
                          <a:spcPts val="0"/>
                        </a:spcAft>
                        <a:buClr>
                          <a:srgbClr val="000000"/>
                        </a:buClr>
                        <a:buSzPts val="1300"/>
                        <a:buFont typeface="Arial"/>
                        <a:buNone/>
                      </a:pPr>
                      <a:r>
                        <a:rPr lang="en" sz="1000">
                          <a:solidFill>
                            <a:srgbClr val="000000"/>
                          </a:solidFill>
                          <a:latin typeface="Inter"/>
                          <a:ea typeface="Inter"/>
                          <a:cs typeface="Inter"/>
                          <a:sym typeface="Inter"/>
                        </a:rPr>
                        <a:t>(Doc B)</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Madison connects human nature to government by arguing that because people are not perfect, the government must be designed to check itself.</a:t>
                      </a:r>
                      <a:endParaRPr b="1" sz="1000">
                        <a:solidFill>
                          <a:schemeClr val="accent1"/>
                        </a:solidFill>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“If men were angels, no government would be necessary.” He explains that power must be divided so each branch can resist the others.</a:t>
                      </a:r>
                      <a:endParaRPr b="1" sz="1000">
                        <a:solidFill>
                          <a:schemeClr val="accent1"/>
                        </a:solidFill>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Some may argue that with strong enough leaders or good laws, checks and balances aren’t as necessary.</a:t>
                      </a:r>
                      <a:endParaRPr b="1" sz="1000">
                        <a:solidFill>
                          <a:schemeClr val="accent1"/>
                        </a:solidFill>
                        <a:latin typeface="Inter"/>
                        <a:ea typeface="Inter"/>
                        <a:cs typeface="Inter"/>
                        <a:sym typeface="Inter"/>
                      </a:endParaRPr>
                    </a:p>
                  </a:txBody>
                  <a:tcPr marT="114950" marB="114950" marR="116575" marL="116575"/>
                </a:tc>
              </a:tr>
              <a:tr h="1552725">
                <a:tc>
                  <a:txBody>
                    <a:bodyPr/>
                    <a:lstStyle/>
                    <a:p>
                      <a:pPr indent="0" lvl="0" marL="0" rtl="0" algn="l">
                        <a:spcBef>
                          <a:spcPts val="0"/>
                        </a:spcBef>
                        <a:spcAft>
                          <a:spcPts val="0"/>
                        </a:spcAft>
                        <a:buClr>
                          <a:srgbClr val="000000"/>
                        </a:buClr>
                        <a:buSzPts val="1300"/>
                        <a:buFont typeface="Arial"/>
                        <a:buNone/>
                      </a:pPr>
                      <a:r>
                        <a:rPr lang="en" sz="1000">
                          <a:latin typeface="Inter"/>
                          <a:ea typeface="Inter"/>
                          <a:cs typeface="Inter"/>
                          <a:sym typeface="Inter"/>
                        </a:rPr>
                        <a:t>How can we expand on Madison’s and Montesquieu’s arguments? Why else would it be good to separate powers?</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Separating powers not only prevents tyranny, but also allows each branch to focus on its area of expertise.</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For example, judges are trained in law and should decide legal cases, not write laws or command the military.</a:t>
                      </a:r>
                      <a:endParaRPr b="1" sz="1000">
                        <a:solidFill>
                          <a:schemeClr val="accent1"/>
                        </a:solidFill>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Some might argue that branches still influence each other and it’s not truly separate.</a:t>
                      </a:r>
                      <a:br>
                        <a:rPr b="1" lang="en" sz="1000">
                          <a:solidFill>
                            <a:schemeClr val="accent1"/>
                          </a:solidFill>
                          <a:latin typeface="Inter"/>
                          <a:ea typeface="Inter"/>
                          <a:cs typeface="Inter"/>
                          <a:sym typeface="Inter"/>
                        </a:rPr>
                      </a:br>
                      <a:endParaRPr b="1" sz="1000">
                        <a:solidFill>
                          <a:schemeClr val="accent1"/>
                        </a:solidFill>
                        <a:latin typeface="Inter"/>
                        <a:ea typeface="Inter"/>
                        <a:cs typeface="Inter"/>
                        <a:sym typeface="Inter"/>
                      </a:endParaRPr>
                    </a:p>
                  </a:txBody>
                  <a:tcPr marT="114950" marB="114950" marR="116575" marL="116575"/>
                </a:tc>
              </a:tr>
            </a:tbl>
          </a:graphicData>
        </a:graphic>
      </p:graphicFrame>
      <p:sp>
        <p:nvSpPr>
          <p:cNvPr id="151" name="Google Shape;151;p29"/>
          <p:cNvSpPr txBox="1"/>
          <p:nvPr/>
        </p:nvSpPr>
        <p:spPr>
          <a:xfrm>
            <a:off x="194563" y="878100"/>
            <a:ext cx="7383300" cy="576000"/>
          </a:xfrm>
          <a:prstGeom prst="rect">
            <a:avLst/>
          </a:prstGeom>
          <a:noFill/>
          <a:ln>
            <a:noFill/>
          </a:ln>
        </p:spPr>
        <p:txBody>
          <a:bodyPr anchorCtr="0" anchor="t" bIns="102250" lIns="102250" spcFirstLastPara="1" rIns="102250" wrap="square" tIns="10225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Brainstorm answers to the questions below. Remember to support your claims with clear textual evidence and note the source of the evidence for easy reference during the </a:t>
            </a:r>
            <a:r>
              <a:rPr lang="en" sz="1200">
                <a:solidFill>
                  <a:srgbClr val="000000"/>
                </a:solidFill>
                <a:latin typeface="Inter"/>
                <a:ea typeface="Inter"/>
                <a:cs typeface="Inter"/>
                <a:sym typeface="Inter"/>
              </a:rPr>
              <a:t>seminar</a:t>
            </a:r>
            <a:r>
              <a:rPr lang="en" sz="1200">
                <a:solidFill>
                  <a:srgbClr val="000000"/>
                </a:solidFill>
                <a:latin typeface="Inter"/>
                <a:ea typeface="Inter"/>
                <a:cs typeface="Inter"/>
                <a:sym typeface="Inter"/>
              </a:rPr>
              <a:t>.</a:t>
            </a:r>
            <a:endParaRPr sz="1600">
              <a:latin typeface="Inter"/>
              <a:ea typeface="Inter"/>
              <a:cs typeface="Inter"/>
              <a:sym typeface="Inter"/>
            </a:endParaRPr>
          </a:p>
        </p:txBody>
      </p:sp>
      <p:sp>
        <p:nvSpPr>
          <p:cNvPr id="152" name="Google Shape;152;p29"/>
          <p:cNvSpPr txBox="1"/>
          <p:nvPr/>
        </p:nvSpPr>
        <p:spPr>
          <a:xfrm>
            <a:off x="1273232" y="1481216"/>
            <a:ext cx="5226000" cy="387900"/>
          </a:xfrm>
          <a:prstGeom prst="rect">
            <a:avLst/>
          </a:prstGeom>
          <a:noFill/>
          <a:ln cap="flat" cmpd="sng" w="19050">
            <a:solidFill>
              <a:srgbClr val="CCCCCC"/>
            </a:solidFill>
            <a:prstDash val="solid"/>
            <a:round/>
            <a:headEnd len="sm" w="sm" type="none"/>
            <a:tailEnd len="sm" w="sm" type="none"/>
          </a:ln>
        </p:spPr>
        <p:txBody>
          <a:bodyPr anchorCtr="0" anchor="t" bIns="91425" lIns="109725" spcFirstLastPara="1" rIns="109725" wrap="square" tIns="109725">
            <a:spAutoFit/>
          </a:bodyPr>
          <a:lstStyle/>
          <a:p>
            <a:pPr indent="0" lvl="0" marL="0" rtl="0" algn="ctr">
              <a:spcBef>
                <a:spcPts val="0"/>
              </a:spcBef>
              <a:spcAft>
                <a:spcPts val="0"/>
              </a:spcAft>
              <a:buNone/>
            </a:pPr>
            <a:r>
              <a:rPr lang="en" sz="1200">
                <a:latin typeface="Inter"/>
                <a:ea typeface="Inter"/>
                <a:cs typeface="Inter"/>
                <a:sym typeface="Inter"/>
              </a:rPr>
              <a:t>Group 1 Questions (To Be Completed by </a:t>
            </a:r>
            <a:r>
              <a:rPr b="1" lang="en" sz="1200">
                <a:latin typeface="Inter"/>
                <a:ea typeface="Inter"/>
                <a:cs typeface="Inter"/>
                <a:sym typeface="Inter"/>
              </a:rPr>
              <a:t>All Students</a:t>
            </a:r>
            <a:r>
              <a:rPr lang="en" sz="1200">
                <a:latin typeface="Inter"/>
                <a:ea typeface="Inter"/>
                <a:cs typeface="Inter"/>
                <a:sym typeface="Inter"/>
              </a:rPr>
              <a:t>)</a:t>
            </a:r>
            <a:endParaRPr sz="1200">
              <a:latin typeface="Inter"/>
              <a:ea typeface="Inter"/>
              <a:cs typeface="Inter"/>
              <a:sym typeface="Inter"/>
            </a:endParaRPr>
          </a:p>
        </p:txBody>
      </p:sp>
      <p:graphicFrame>
        <p:nvGraphicFramePr>
          <p:cNvPr id="153" name="Google Shape;153;p29"/>
          <p:cNvGraphicFramePr/>
          <p:nvPr/>
        </p:nvGraphicFramePr>
        <p:xfrm>
          <a:off x="467225" y="7607000"/>
          <a:ext cx="3000000" cy="3000000"/>
        </p:xfrm>
        <a:graphic>
          <a:graphicData uri="http://schemas.openxmlformats.org/drawingml/2006/table">
            <a:tbl>
              <a:tblPr>
                <a:noFill/>
                <a:tableStyleId>{27AA8872-D8B2-402C-BDDB-6A0C7A8520AA}</a:tableStyleId>
              </a:tblPr>
              <a:tblGrid>
                <a:gridCol w="495275"/>
                <a:gridCol w="6342675"/>
              </a:tblGrid>
              <a:tr h="1484075">
                <a:tc>
                  <a:txBody>
                    <a:bodyPr/>
                    <a:lstStyle/>
                    <a:p>
                      <a:pPr indent="0" lvl="0" marL="0" rtl="0" algn="l">
                        <a:spcBef>
                          <a:spcPts val="0"/>
                        </a:spcBef>
                        <a:spcAft>
                          <a:spcPts val="0"/>
                        </a:spcAft>
                        <a:buNone/>
                      </a:pPr>
                      <a:r>
                        <a:t/>
                      </a:r>
                      <a:endParaRPr sz="1000">
                        <a:solidFill>
                          <a:srgbClr val="000000"/>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000000"/>
                          </a:solidFill>
                          <a:latin typeface="Inter"/>
                          <a:ea typeface="Inter"/>
                          <a:cs typeface="Inter"/>
                          <a:sym typeface="Inter"/>
                        </a:rPr>
                        <a:t>Part of historical thinking is having empathy, or understanding the past on its own terms. Thus, in reflecting on the prompt and documents related to </a:t>
                      </a:r>
                      <a:r>
                        <a:rPr lang="en" sz="1000">
                          <a:latin typeface="Inter"/>
                          <a:ea typeface="Inter"/>
                          <a:cs typeface="Inter"/>
                          <a:sym typeface="Inter"/>
                        </a:rPr>
                        <a:t>the concept of Separation of Powers</a:t>
                      </a:r>
                      <a:r>
                        <a:rPr lang="en" sz="1000">
                          <a:solidFill>
                            <a:srgbClr val="000000"/>
                          </a:solidFill>
                          <a:latin typeface="Inter"/>
                          <a:ea typeface="Inter"/>
                          <a:cs typeface="Inter"/>
                          <a:sym typeface="Inter"/>
                        </a:rPr>
                        <a:t>, </a:t>
                      </a:r>
                      <a:r>
                        <a:rPr lang="en" sz="1000">
                          <a:solidFill>
                            <a:srgbClr val="000000"/>
                          </a:solidFill>
                          <a:latin typeface="Inter"/>
                          <a:ea typeface="Inter"/>
                          <a:cs typeface="Inter"/>
                          <a:sym typeface="Inter"/>
                        </a:rPr>
                        <a:t>think about something you analyzed that gave you a glimpse into the past. </a:t>
                      </a:r>
                      <a:r>
                        <a:rPr b="1" lang="en" sz="1000">
                          <a:solidFill>
                            <a:srgbClr val="000000"/>
                          </a:solidFill>
                          <a:latin typeface="Inter"/>
                          <a:ea typeface="Inter"/>
                          <a:cs typeface="Inter"/>
                          <a:sym typeface="Inter"/>
                        </a:rPr>
                        <a:t>Below, transcribe a quote from one of the documents that gave you a better understanding of that historical context, explaining why in your own words.</a:t>
                      </a:r>
                      <a:endParaRPr b="1" sz="1000">
                        <a:latin typeface="Inter"/>
                        <a:ea typeface="Inter"/>
                        <a:cs typeface="Inter"/>
                        <a:sym typeface="Inter"/>
                      </a:endParaRPr>
                    </a:p>
                    <a:p>
                      <a:pPr indent="0" lvl="0" marL="0" rtl="0" algn="l">
                        <a:spcBef>
                          <a:spcPts val="0"/>
                        </a:spcBef>
                        <a:spcAft>
                          <a:spcPts val="0"/>
                        </a:spcAft>
                        <a:buNone/>
                      </a:pPr>
                      <a:r>
                        <a:rPr b="1" lang="en" sz="1000">
                          <a:solidFill>
                            <a:schemeClr val="accent1"/>
                          </a:solidFill>
                          <a:latin typeface="Inter"/>
                          <a:ea typeface="Inter"/>
                          <a:cs typeface="Inter"/>
                          <a:sym typeface="Inter"/>
                        </a:rPr>
                        <a:t>“Ambition must be made to counteract ambition... If men were angels, no government would be necessary.” — </a:t>
                      </a:r>
                      <a:r>
                        <a:rPr b="1" i="1" lang="en" sz="1000">
                          <a:solidFill>
                            <a:schemeClr val="accent1"/>
                          </a:solidFill>
                          <a:latin typeface="Inter"/>
                          <a:ea typeface="Inter"/>
                          <a:cs typeface="Inter"/>
                          <a:sym typeface="Inter"/>
                        </a:rPr>
                        <a:t>Federalist No. 51 (Madison) </a:t>
                      </a:r>
                      <a:r>
                        <a:rPr b="1" lang="en" sz="1000">
                          <a:solidFill>
                            <a:schemeClr val="accent1"/>
                          </a:solidFill>
                          <a:latin typeface="Inter"/>
                          <a:ea typeface="Inter"/>
                          <a:cs typeface="Inter"/>
                          <a:sym typeface="Inter"/>
                        </a:rPr>
                        <a:t>This quote helped me understand how the Founders didn’t fully trust people in power, even though they believed in representative government. They knew people were flawed, and they built checks and balances into the Constitution to prevent any one branch from becoming too powerful.</a:t>
                      </a:r>
                      <a:endParaRPr b="1" sz="1000">
                        <a:solidFill>
                          <a:schemeClr val="accent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154" name="Google Shape;154;p29"/>
          <p:cNvPicPr preferRelativeResize="0"/>
          <p:nvPr/>
        </p:nvPicPr>
        <p:blipFill>
          <a:blip r:embed="rId4">
            <a:alphaModFix/>
          </a:blip>
          <a:stretch>
            <a:fillRect/>
          </a:stretch>
        </p:blipFill>
        <p:spPr>
          <a:xfrm>
            <a:off x="525501" y="7965125"/>
            <a:ext cx="482275" cy="482300"/>
          </a:xfrm>
          <a:prstGeom prst="rect">
            <a:avLst/>
          </a:prstGeom>
          <a:noFill/>
          <a:ln>
            <a:noFill/>
          </a:ln>
        </p:spPr>
      </p:pic>
      <p:pic>
        <p:nvPicPr>
          <p:cNvPr id="155" name="Google Shape;155;p29"/>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156" name="Google Shape;156;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pic>
        <p:nvPicPr>
          <p:cNvPr id="162" name="Google Shape;162;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3" name="Google Shape;163;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4" name="Google Shape;164;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5" name="Google Shape;165;p30"/>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Separation of Powers (Exemplar)</a:t>
            </a:r>
            <a:endParaRPr sz="1800">
              <a:solidFill>
                <a:schemeClr val="dk1"/>
              </a:solidFill>
              <a:latin typeface="Plus Jakarta Sans Medium"/>
              <a:ea typeface="Plus Jakarta Sans Medium"/>
              <a:cs typeface="Plus Jakarta Sans Medium"/>
              <a:sym typeface="Plus Jakarta Sans Medium"/>
            </a:endParaRPr>
          </a:p>
        </p:txBody>
      </p:sp>
      <p:sp>
        <p:nvSpPr>
          <p:cNvPr id="166" name="Google Shape;166;p30"/>
          <p:cNvSpPr txBox="1"/>
          <p:nvPr/>
        </p:nvSpPr>
        <p:spPr>
          <a:xfrm>
            <a:off x="1273207" y="1017779"/>
            <a:ext cx="5226000" cy="403200"/>
          </a:xfrm>
          <a:prstGeom prst="rect">
            <a:avLst/>
          </a:prstGeom>
          <a:noFill/>
          <a:ln cap="flat" cmpd="sng" w="19050">
            <a:solidFill>
              <a:srgbClr val="CCCCCC"/>
            </a:solidFill>
            <a:prstDash val="solid"/>
            <a:round/>
            <a:headEnd len="sm" w="sm" type="none"/>
            <a:tailEnd len="sm" w="sm" type="none"/>
          </a:ln>
        </p:spPr>
        <p:txBody>
          <a:bodyPr anchorCtr="0" anchor="t" bIns="109725" lIns="109725" spcFirstLastPara="1" rIns="109725" wrap="square" tIns="91425">
            <a:spAutoFit/>
          </a:bodyPr>
          <a:lstStyle/>
          <a:p>
            <a:pPr indent="0" lvl="0" marL="0" rtl="0" algn="ctr">
              <a:spcBef>
                <a:spcPts val="0"/>
              </a:spcBef>
              <a:spcAft>
                <a:spcPts val="0"/>
              </a:spcAft>
              <a:buNone/>
            </a:pPr>
            <a:r>
              <a:rPr lang="en" sz="1300">
                <a:latin typeface="Inter"/>
                <a:ea typeface="Inter"/>
                <a:cs typeface="Inter"/>
                <a:sym typeface="Inter"/>
              </a:rPr>
              <a:t>Group 2 Questions (To Be Completed by </a:t>
            </a:r>
            <a:r>
              <a:rPr b="1" lang="en" sz="1300">
                <a:latin typeface="Inter"/>
                <a:ea typeface="Inter"/>
                <a:cs typeface="Inter"/>
                <a:sym typeface="Inter"/>
              </a:rPr>
              <a:t>All Students</a:t>
            </a:r>
            <a:r>
              <a:rPr lang="en" sz="1300">
                <a:latin typeface="Inter"/>
                <a:ea typeface="Inter"/>
                <a:cs typeface="Inter"/>
                <a:sym typeface="Inter"/>
              </a:rPr>
              <a:t>)</a:t>
            </a:r>
            <a:endParaRPr sz="1300">
              <a:latin typeface="Inter"/>
              <a:ea typeface="Inter"/>
              <a:cs typeface="Inter"/>
              <a:sym typeface="Inter"/>
            </a:endParaRPr>
          </a:p>
        </p:txBody>
      </p:sp>
      <p:graphicFrame>
        <p:nvGraphicFramePr>
          <p:cNvPr id="167" name="Google Shape;167;p30"/>
          <p:cNvGraphicFramePr/>
          <p:nvPr/>
        </p:nvGraphicFramePr>
        <p:xfrm>
          <a:off x="467277" y="1560660"/>
          <a:ext cx="3000000" cy="3000000"/>
        </p:xfrm>
        <a:graphic>
          <a:graphicData uri="http://schemas.openxmlformats.org/drawingml/2006/table">
            <a:tbl>
              <a:tblPr bandCol="1" bandRow="1">
                <a:noFill/>
                <a:tableStyleId>{FA92867F-2BB2-4E4D-8A57-55F4103F6168}</a:tableStyleId>
              </a:tblPr>
              <a:tblGrid>
                <a:gridCol w="1500275"/>
                <a:gridCol w="1528150"/>
                <a:gridCol w="1770575"/>
                <a:gridCol w="2038950"/>
              </a:tblGrid>
              <a:tr h="102980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614925">
                <a:tc>
                  <a:txBody>
                    <a:bodyPr/>
                    <a:lstStyle/>
                    <a:p>
                      <a:pPr indent="0" lvl="0" marL="0" rtl="0" algn="l">
                        <a:spcBef>
                          <a:spcPts val="0"/>
                        </a:spcBef>
                        <a:spcAft>
                          <a:spcPts val="0"/>
                        </a:spcAft>
                        <a:buNone/>
                      </a:pPr>
                      <a:r>
                        <a:rPr lang="en" sz="1100">
                          <a:latin typeface="Inter"/>
                          <a:ea typeface="Inter"/>
                          <a:cs typeface="Inter"/>
                          <a:sym typeface="Inter"/>
                        </a:rPr>
                        <a:t>Based on the Constitution, how should the three branches of government relate to each other? (Doc C)</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The Constitution says each branch should have its own powers but be able to check the others.</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Article I says Congress makes laws, Article II says the President enforces laws, and Article III says the courts interpret laws.</a:t>
                      </a:r>
                      <a:endParaRPr b="1" sz="1000">
                        <a:solidFill>
                          <a:schemeClr val="accent1"/>
                        </a:solidFill>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Some may argue the President often acts like a lawmaker by issuing executive orders.</a:t>
                      </a:r>
                      <a:endParaRPr b="1" sz="1000">
                        <a:solidFill>
                          <a:schemeClr val="accent1"/>
                        </a:solidFill>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r>
              <a:tr h="1289850">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Based on the table, which branch of government do you think has the most power? Explain. </a:t>
                      </a:r>
                      <a:r>
                        <a:rPr lang="en" sz="1100">
                          <a:solidFill>
                            <a:srgbClr val="000000"/>
                          </a:solidFill>
                          <a:latin typeface="Inter"/>
                          <a:ea typeface="Inter"/>
                          <a:cs typeface="Inter"/>
                          <a:sym typeface="Inter"/>
                        </a:rPr>
                        <a:t>Doc D</a:t>
                      </a:r>
                      <a:r>
                        <a:rPr lang="en" sz="1100">
                          <a:latin typeface="Inter"/>
                          <a:ea typeface="Inter"/>
                          <a:cs typeface="Inter"/>
                          <a:sym typeface="Inter"/>
                        </a:rPr>
                        <a:t>?</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The legislative branch appears to have the most power because it creates laws, declares war, controls taxes, and can impeach.</a:t>
                      </a:r>
                      <a:endParaRPr b="1" sz="1000">
                        <a:solidFill>
                          <a:schemeClr val="accent1"/>
                        </a:solidFill>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The table shows that the legislative branch has the most listed responsibilities, including regulating commerce and ratifying treaties.</a:t>
                      </a:r>
                      <a:endParaRPr b="1" sz="1000">
                        <a:solidFill>
                          <a:schemeClr val="accent1"/>
                        </a:solidFill>
                        <a:latin typeface="Inter"/>
                        <a:ea typeface="Inter"/>
                        <a:cs typeface="Inter"/>
                        <a:sym typeface="Inter"/>
                      </a:endParaRPr>
                    </a:p>
                  </a:txBody>
                  <a:tcPr marT="109725" marB="109725" marR="109725" marL="109725"/>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Others might say the judicial branch is powerful because it can declare actions unconstitutional.</a:t>
                      </a:r>
                      <a:endParaRPr b="1" sz="1000">
                        <a:solidFill>
                          <a:schemeClr val="accent1"/>
                        </a:solidFill>
                        <a:latin typeface="Inter"/>
                        <a:ea typeface="Inter"/>
                        <a:cs typeface="Inter"/>
                        <a:sym typeface="Inter"/>
                      </a:endParaRPr>
                    </a:p>
                  </a:txBody>
                  <a:tcPr marT="109725" marB="109725" marR="109725" marL="109725"/>
                </a:tc>
              </a:tr>
              <a:tr h="1419875">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Do you see any inconsistencies with how the branches of government are set up and how they are working today?</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Today, the branches sometimes don’t follow the original balance of power.</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rPr b="1" lang="en" sz="1000">
                          <a:solidFill>
                            <a:schemeClr val="accent1"/>
                          </a:solidFill>
                          <a:latin typeface="Inter"/>
                          <a:ea typeface="Inter"/>
                          <a:cs typeface="Inter"/>
                          <a:sym typeface="Inter"/>
                        </a:rPr>
                        <a:t>For example, presidents now use executive orders more often, and the Senate doesn’t always vote on judicial nominees quickly.</a:t>
                      </a:r>
                      <a:endParaRPr b="1" sz="1000">
                        <a:solidFill>
                          <a:schemeClr val="accent1"/>
                        </a:solidFill>
                        <a:latin typeface="Inter"/>
                        <a:ea typeface="Inter"/>
                        <a:cs typeface="Inter"/>
                        <a:sym typeface="Inter"/>
                      </a:endParaRPr>
                    </a:p>
                  </a:txBody>
                  <a:tcPr marT="109725" marB="109725" marR="109725" marL="109725"/>
                </a:tc>
                <a:tc>
                  <a:txBody>
                    <a:bodyPr/>
                    <a:lstStyle/>
                    <a:p>
                      <a:pPr indent="0" lvl="0" marL="0" rtl="0" algn="l">
                        <a:spcBef>
                          <a:spcPts val="0"/>
                        </a:spcBef>
                        <a:spcAft>
                          <a:spcPts val="0"/>
                        </a:spcAft>
                        <a:buClr>
                          <a:schemeClr val="dk1"/>
                        </a:buClr>
                        <a:buSzPts val="1100"/>
                        <a:buFont typeface="Arial"/>
                        <a:buNone/>
                      </a:pPr>
                      <a:r>
                        <a:rPr b="1" lang="en" sz="1000">
                          <a:solidFill>
                            <a:schemeClr val="accent1"/>
                          </a:solidFill>
                          <a:latin typeface="Inter"/>
                          <a:ea typeface="Inter"/>
                          <a:cs typeface="Inter"/>
                          <a:sym typeface="Inter"/>
                        </a:rPr>
                        <a:t>Some may say that changes over time are necessary to deal with modern problems.</a:t>
                      </a:r>
                      <a:br>
                        <a:rPr b="1" lang="en" sz="1000">
                          <a:solidFill>
                            <a:schemeClr val="accent1"/>
                          </a:solidFill>
                          <a:latin typeface="Inter"/>
                          <a:ea typeface="Inter"/>
                          <a:cs typeface="Inter"/>
                          <a:sym typeface="Inter"/>
                        </a:rPr>
                      </a:b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b="1" sz="1000">
                        <a:solidFill>
                          <a:schemeClr val="accent1"/>
                        </a:solidFill>
                        <a:latin typeface="Inter"/>
                        <a:ea typeface="Inter"/>
                        <a:cs typeface="Inter"/>
                        <a:sym typeface="Inter"/>
                      </a:endParaRPr>
                    </a:p>
                  </a:txBody>
                  <a:tcPr marT="109725" marB="109725" marR="109725" marL="109725"/>
                </a:tc>
              </a:tr>
            </a:tbl>
          </a:graphicData>
        </a:graphic>
      </p:graphicFrame>
      <p:graphicFrame>
        <p:nvGraphicFramePr>
          <p:cNvPr id="168" name="Google Shape;168;p30"/>
          <p:cNvGraphicFramePr/>
          <p:nvPr/>
        </p:nvGraphicFramePr>
        <p:xfrm>
          <a:off x="466350" y="7190925"/>
          <a:ext cx="3000000" cy="3000000"/>
        </p:xfrm>
        <a:graphic>
          <a:graphicData uri="http://schemas.openxmlformats.org/drawingml/2006/table">
            <a:tbl>
              <a:tblPr>
                <a:noFill/>
                <a:tableStyleId>{27AA8872-D8B2-402C-BDDB-6A0C7A8520AA}</a:tableStyleId>
              </a:tblPr>
              <a:tblGrid>
                <a:gridCol w="513050"/>
                <a:gridCol w="6324900"/>
              </a:tblGrid>
              <a:tr h="1911875">
                <a:tc>
                  <a:txBody>
                    <a:bodyPr/>
                    <a:lstStyle/>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did the founders’ use of separation of powers show a change from earlier systems of government while continuing certain political traditions?</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a:t>
                      </a:r>
                      <a:r>
                        <a:rPr b="1" lang="en" sz="1200">
                          <a:solidFill>
                            <a:srgbClr val="000000"/>
                          </a:solidFill>
                          <a:latin typeface="Inter"/>
                          <a:ea typeface="Inter"/>
                          <a:cs typeface="Inter"/>
                          <a:sym typeface="Inter"/>
                        </a:rPr>
                        <a:t>Both groups</a:t>
                      </a:r>
                      <a:r>
                        <a:rPr lang="en" sz="1200">
                          <a:solidFill>
                            <a:srgbClr val="000000"/>
                          </a:solidFill>
                          <a:latin typeface="Inter"/>
                          <a:ea typeface="Inter"/>
                          <a:cs typeface="Inter"/>
                          <a:sym typeface="Inter"/>
                        </a:rPr>
                        <a:t> will answer this question during the seminar).</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The founders’ use of separation of powers was a major change from earlier governments like monarchies, where one person held most of the power. It also fixed problems from the Articles of Confederation, which had no clear branches and made the national government too weak. They created a system where no single branch could control everything, helping to prevent tyranny. At the same time, they continued older ideas about protecting liberty by limiting government power and making sure leaders could be held accountable. This mix of new structure and familiar goals helped shape a more balanced government.</a:t>
                      </a:r>
                      <a:endParaRPr b="1" sz="1200">
                        <a:solidFill>
                          <a:schemeClr val="accent1"/>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169" name="Google Shape;169;p30"/>
          <p:cNvPicPr preferRelativeResize="0"/>
          <p:nvPr/>
        </p:nvPicPr>
        <p:blipFill>
          <a:blip r:embed="rId4">
            <a:alphaModFix/>
          </a:blip>
          <a:stretch>
            <a:fillRect/>
          </a:stretch>
        </p:blipFill>
        <p:spPr>
          <a:xfrm>
            <a:off x="510900" y="7190925"/>
            <a:ext cx="508550" cy="5085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